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Nunit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Nunito-bold.fntdata"/><Relationship Id="rId30" Type="http://schemas.openxmlformats.org/officeDocument/2006/relationships/slide" Target="slides/slide25.xml"/><Relationship Id="rId74" Type="http://schemas.openxmlformats.org/officeDocument/2006/relationships/font" Target="fonts/Nunito-regular.fntdata"/><Relationship Id="rId33" Type="http://schemas.openxmlformats.org/officeDocument/2006/relationships/slide" Target="slides/slide28.xml"/><Relationship Id="rId77" Type="http://schemas.openxmlformats.org/officeDocument/2006/relationships/font" Target="fonts/Nunito-boldItalic.fntdata"/><Relationship Id="rId32" Type="http://schemas.openxmlformats.org/officeDocument/2006/relationships/slide" Target="slides/slide27.xml"/><Relationship Id="rId76" Type="http://schemas.openxmlformats.org/officeDocument/2006/relationships/font" Target="fonts/Nunito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cc229ed1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cc229ed1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d5356f7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d5356f7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d5356f76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d5356f7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d5356f76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d5356f76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d5356f76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d5356f76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d5356f76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d5356f76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d5356f76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d5356f76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d5356f76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d5356f76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d5356f76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d5356f76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d5356f76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d5356f76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cc229ed1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cc229ed1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d5356f76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d5356f76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d5356f76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d5356f76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d5356f76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d5356f76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d5356f76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d5356f76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d5356f76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d5356f76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d5356f76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d5356f76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d5356f76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2d5356f76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d5356f76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2d5356f76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d5356f76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2d5356f76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d5356f76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d5356f76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cc229ed1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cc229ed1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d5356f76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2d5356f76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d5356f76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2d5356f76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d5356f76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d5356f76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d5356f76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d5356f76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d5356f76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2d5356f76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2d5356f761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2d5356f761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d5356f76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2d5356f76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d5356f76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2d5356f76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2d5356f76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2d5356f76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d5356f76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2d5356f76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cc229ed1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cc229ed1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d5356f76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2d5356f76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d5356f76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2d5356f76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d5356f761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2d5356f761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2d5356f76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2d5356f76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d5356f76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2d5356f76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d5356f761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d5356f761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d5356f76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2d5356f76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d5356f761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2d5356f761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2d5356f761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2d5356f76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d5356f761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d5356f761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cc229ed1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cc229ed1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2d5356f76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2d5356f76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d5356f76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d5356f76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d5356f76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2d5356f76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2d5356f76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2d5356f76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d5356f76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2d5356f76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2d5356f76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2d5356f76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2d5356f76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2d5356f76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d5356f761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d5356f761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2d5356f76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2d5356f76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d5356f761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2d5356f761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cc229ed1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cc229ed1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2d5356f761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2d5356f761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d5356f761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d5356f76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2d5356f761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2d5356f761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2d5356f76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2d5356f76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d5356f761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2d5356f761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2d5356f76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2d5356f76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2d5356f761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2d5356f761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2d5356f761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2d5356f761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2d5356f761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2d5356f761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cc229ed1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cc229ed1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cc229ed1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cc229ed1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229ed1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229ed1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fW7jzLN-__w" TargetMode="External"/><Relationship Id="rId4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IkM2K7CsiHo" TargetMode="External"/><Relationship Id="rId4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hyperlink" Target="https://www.youtube.com/watch?v=iR6OBlSzp7I&amp;t=19s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8477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of FDM printing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340050" y="3948401"/>
            <a:ext cx="5361300" cy="8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Yuriy Sukhorukov @ysukhorukov,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BS17-RO “Adeptus Mechanicus”,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Innopolis Aerial Robotics lab engineer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Bed-slinger, specimens</a:t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Ender 3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Anet A8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Prusa i3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Longer LK4</a:t>
            </a:r>
            <a:r>
              <a:rPr lang="en" sz="2000"/>
              <a:t>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4497450" y="3311325"/>
            <a:ext cx="3827400" cy="1127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en" sz="2000"/>
              <a:t>Good for someone starting their maker’s career or for 3D printer farm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design 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Two gantries allow movement in X and Y directions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Bed moves in Z direction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975" y="1213625"/>
            <a:ext cx="4192650" cy="32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design</a:t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 print quality degradation on tall models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Still relatively cheap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have huge print volume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4803125" y="1214925"/>
            <a:ext cx="3199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More expensive than the Bedslinger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 as fast as CoreXY/HBOT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design: specimens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Ultimaker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Raise 3D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Flying bear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4497450" y="2617125"/>
            <a:ext cx="3827400" cy="1974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en" sz="2000"/>
              <a:t>Higher-end printers tend to have really good out-of-the-box performance, and print quality in general. Good for those who want better print quality and ready to pay for it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CoreXY and HBot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One gantry that is moved in X direction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Printhead can slide along the gantry in Y direction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Bed is moved in Z direction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650" y="1214925"/>
            <a:ext cx="3714601" cy="2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CoreXY video</a:t>
            </a:r>
            <a:endParaRPr/>
          </a:p>
        </p:txBody>
      </p:sp>
      <p:pic>
        <p:nvPicPr>
          <p:cNvPr descr="This is called as CoreXY mechanism.&#10;Linear motions of violet object along X and Y axes are controlled by red and orange driving pulleys.&#10;The black timing belt is fixed to the violet object. It connects the red driving pulley with pink pulleys.&#10;The red timing belt is fixed to the violet object. It connects the orange driving pulley with yellow pulleys.&#10;When red and orange pulleys rotate in opposite directions at the same velocity, the object moves along X axis.&#10;When red and orange pulleys rotate in the same direction at the same velocity, the object moves along Y axis.&#10;When only one driving pulley rotates, the violet object moves obliquely.&#10;The green line is trajectory of a point on the object.&#10;The mechanism can be used for 3D printers.&#10;Inventor files of this video:&#10;http://www.mediafire.com/file/id9no7iiopydzca/Control2LinearMotions3Inv.zip" id="232" name="Google Shape;232;p27" title="Controlling two linear motions of an object 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850" y="1149725"/>
            <a:ext cx="6268300" cy="35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Hbot </a:t>
            </a:r>
            <a:r>
              <a:rPr lang="en"/>
              <a:t>video</a:t>
            </a:r>
            <a:endParaRPr/>
          </a:p>
        </p:txBody>
      </p:sp>
      <p:pic>
        <p:nvPicPr>
          <p:cNvPr descr="This is called as Hbot mechanism.&#10;Hbot = H-shaped robot.&#10;Linear motions of orange object along X and Y axes are controlled by pink and green driving pulleys.&#10;One branch of the black timing belt is fixed to the orange block, the other branch goes through it.&#10;When pink and green pulleys rotate in opposite directions at the same velocity, the object moves along X axis.&#10;When pink and green pulleys rotate in the same direction at the same velocity, the object moves along Y axis.&#10;The green line is trajectory of a point on the object.&#10;The mechanism can be used for 3D printers.&#10;When the pink pulley turns P deg. clockwise (the green one is immobile) the orange object displacements are:&#10;Along X axis: ΔXp = - Pi.D.P/720          &#10;Along Y axis: ΔYp = - Pi.D.P/360          &#10;When the green pulley turns G deg. clockwise (the pink one is immobile) the orange object displacements are:&#10;Along X axis: ΔXg =  Pi.D.G/720           &#10;Along Y axis: ΔYg = - Pi.D.G/360          &#10;Pi = 3.1416&#10;D: pulley diameter.&#10;Programming driving pulley motion to get desired trajectory of the orange object is not easy.&#10;&#10;STEP files of this video:&#10;http://www.mediafire.com/file/fh6i89fpi2oqj7n/Contrl2Linear1STEP.zip" id="238" name="Google Shape;238;p28" title="Controlling two linear motions of an object 1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625" y="1331275"/>
            <a:ext cx="6072750" cy="34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CoreXY and HBot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Faster than the Box-Style design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4803125" y="1214925"/>
            <a:ext cx="3199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More expensive than Box-Style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 especially tight tolerances when assembling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CoreXY and HBot</a:t>
            </a:r>
            <a:r>
              <a:rPr lang="en"/>
              <a:t>: specimens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Voron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Anisoprint A4 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Ender 6</a:t>
            </a:r>
            <a:r>
              <a:rPr lang="en" sz="2000"/>
              <a:t>  </a:t>
            </a:r>
            <a:endParaRPr sz="2000"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4497450" y="3388650"/>
            <a:ext cx="3827400" cy="120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en" sz="2000"/>
              <a:t>For “speed-junkie” type of makers, or for those willing to pay extra for print quality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mighty Delta</a:t>
            </a:r>
            <a:endParaRPr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Instead of gantries, it uses 3 arms arranged in a triangular fashion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Simultaneous motion of arms controls all 3 axis</a:t>
            </a:r>
            <a:endParaRPr sz="2000"/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18533" l="50794" r="0" t="0"/>
          <a:stretch/>
        </p:blipFill>
        <p:spPr>
          <a:xfrm>
            <a:off x="5476350" y="1132364"/>
            <a:ext cx="2722925" cy="28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outline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214925"/>
            <a:ext cx="75057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Printing process description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Printer kinematics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X, Y, Z movement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Extruder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Printer firmware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Printer choice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Slicing process &amp; software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Post-processing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</a:t>
            </a:r>
            <a:endParaRPr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print tall objects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Compact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4803125" y="1214925"/>
            <a:ext cx="3199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Calibrating is a royal pain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Sensitive to arm length irregularities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Delta: specimens</a:t>
            </a:r>
            <a:endParaRPr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Anycubic Kossel 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Flsun Q5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Delta Go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4497450" y="2685200"/>
            <a:ext cx="3827400" cy="1906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/>
              <a:t>For “speed-junkie” type of makers, who are well-versed in the subtle art of 3D printing or for those who want print tall parts. </a:t>
            </a:r>
            <a:endParaRPr sz="20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en" sz="2000"/>
              <a:t>Aircraft parts, anyone?v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Extruder: Direct vs Bowden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or Bowden?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224" y="1399350"/>
            <a:ext cx="6751550" cy="31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Bowden pros &amp; cons</a:t>
            </a:r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Lighter printhead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Higher speed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Flimsier chassis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Cheaper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4803125" y="1214925"/>
            <a:ext cx="3199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Problems with retracts due to springiness of the material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Hard to print with flexible plastics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2904000" y="3736725"/>
            <a:ext cx="3336000" cy="818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en" sz="2000"/>
              <a:t>Entry-level machines are usually bowdens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</a:t>
            </a:r>
            <a:r>
              <a:rPr lang="en"/>
              <a:t>pros &amp; cons</a:t>
            </a:r>
            <a:endParaRPr/>
          </a:p>
        </p:txBody>
      </p:sp>
      <p:sp>
        <p:nvSpPr>
          <p:cNvPr id="298" name="Google Shape;298;p37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Less problems with the springy filaments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Able to print even softest of TPU plastics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4803125" y="1214925"/>
            <a:ext cx="3199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Heavier printhead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Usually found on higher-end machines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2904000" y="3736725"/>
            <a:ext cx="3336000" cy="818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en" sz="2000"/>
              <a:t>In </a:t>
            </a:r>
            <a:r>
              <a:rPr lang="en" sz="2000"/>
              <a:t>general, there are less problems with direct extruder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Printer firmware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Printer firmware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Klipper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Marlin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Repetier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Prusa &amp; other proprietary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550" y="1166000"/>
            <a:ext cx="1587100" cy="13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00" y="1787163"/>
            <a:ext cx="1434700" cy="122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550" y="2715430"/>
            <a:ext cx="1543050" cy="132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2000" y="3284832"/>
            <a:ext cx="1434700" cy="1229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Printer firmware: Main takeaways</a:t>
            </a:r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819150" y="1214925"/>
            <a:ext cx="75057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your stock firmware works good enough for you, and that is usually the case with higher end machines - just leave it be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you want to print faster and possess substantial skill in FDM technomagic, then you can try Klipper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Or maybe you want to print over internet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Printer choice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Printing process description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choice</a:t>
            </a:r>
            <a:endParaRPr/>
          </a:p>
        </p:txBody>
      </p:sp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819150" y="1214925"/>
            <a:ext cx="75057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you are starting your career in FDM, or want to save money - Bed-slinger printer is a good choice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From there you will figure out what you want next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Tall parts?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Fast prints?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Superb print quality?</a:t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Enough hardware!</a:t>
            </a: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00" y="1143300"/>
            <a:ext cx="4977844" cy="350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process &amp; Software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software choice</a:t>
            </a:r>
            <a:endParaRPr/>
          </a:p>
        </p:txBody>
      </p:sp>
      <p:sp>
        <p:nvSpPr>
          <p:cNvPr id="349" name="Google Shape;349;p45"/>
          <p:cNvSpPr txBox="1"/>
          <p:nvPr>
            <p:ph idx="1" type="body"/>
          </p:nvPr>
        </p:nvSpPr>
        <p:spPr>
          <a:xfrm>
            <a:off x="819150" y="1214925"/>
            <a:ext cx="75057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Cura (free)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Simplify 3D (paid)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Slic3r (free)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PrusaSlicer (free)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software choice</a:t>
            </a:r>
            <a:endParaRPr/>
          </a:p>
        </p:txBody>
      </p:sp>
      <p:sp>
        <p:nvSpPr>
          <p:cNvPr id="355" name="Google Shape;355;p46"/>
          <p:cNvSpPr txBox="1"/>
          <p:nvPr>
            <p:ph idx="1" type="body"/>
          </p:nvPr>
        </p:nvSpPr>
        <p:spPr>
          <a:xfrm>
            <a:off x="819150" y="1214925"/>
            <a:ext cx="75057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 is a matter of personal choice, I use Cura because it is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Feature-rich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Extendable via plugins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Actively maintained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Free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Filaments </a:t>
            </a:r>
            <a:r>
              <a:rPr lang="en"/>
              <a:t>overview</a:t>
            </a:r>
            <a:r>
              <a:rPr lang="en"/>
              <a:t> </a:t>
            </a:r>
            <a:endParaRPr/>
          </a:p>
        </p:txBody>
      </p:sp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819150" y="1214925"/>
            <a:ext cx="24939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Easy to print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Strong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Recyclable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Not heat resistant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Hard to machine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62" name="Google Shape;362;p47"/>
          <p:cNvSpPr txBox="1"/>
          <p:nvPr>
            <p:ph idx="1" type="body"/>
          </p:nvPr>
        </p:nvSpPr>
        <p:spPr>
          <a:xfrm>
            <a:off x="3422275" y="1331275"/>
            <a:ext cx="24939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PETG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Should be flexible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Strong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Hard to print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Prone to stringing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Very brittle if not dried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6206950" y="1331275"/>
            <a:ext cx="24939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ABS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Easy to machine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en" sz="2000"/>
              <a:t>Easy to smooth with solvent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Extremely poor layer adhesion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Stinks while printing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part orientation</a:t>
            </a:r>
            <a:endParaRPr/>
          </a:p>
        </p:txBody>
      </p:sp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819150" y="1214925"/>
            <a:ext cx="75057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Good part has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 layers that </a:t>
            </a:r>
            <a:r>
              <a:rPr lang="en" sz="2000"/>
              <a:t>are either completely or partially not supported by previous layer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Big print bed contact area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Such an orientation that the main loading is parallel to the bed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part orientation</a:t>
            </a:r>
            <a:endParaRPr/>
          </a:p>
        </p:txBody>
      </p:sp>
      <p:pic>
        <p:nvPicPr>
          <p:cNvPr id="375" name="Google Shape;375;p49"/>
          <p:cNvPicPr preferRelativeResize="0"/>
          <p:nvPr/>
        </p:nvPicPr>
        <p:blipFill rotWithShape="1">
          <a:blip r:embed="rId3">
            <a:alphaModFix/>
          </a:blip>
          <a:srcRect b="0" l="10253" r="14845" t="0"/>
          <a:stretch/>
        </p:blipFill>
        <p:spPr>
          <a:xfrm>
            <a:off x="5771300" y="474600"/>
            <a:ext cx="2904575" cy="236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9"/>
          <p:cNvPicPr preferRelativeResize="0"/>
          <p:nvPr/>
        </p:nvPicPr>
        <p:blipFill rotWithShape="1">
          <a:blip r:embed="rId4">
            <a:alphaModFix/>
          </a:blip>
          <a:srcRect b="0" l="8162" r="9056" t="0"/>
          <a:stretch/>
        </p:blipFill>
        <p:spPr>
          <a:xfrm>
            <a:off x="3978625" y="2280575"/>
            <a:ext cx="2904575" cy="23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/>
          <p:nvPr>
            <p:ph idx="1" type="body"/>
          </p:nvPr>
        </p:nvSpPr>
        <p:spPr>
          <a:xfrm>
            <a:off x="819150" y="1214925"/>
            <a:ext cx="75057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Good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 partially or fully unsupported layers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Good bed contact area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part orientation</a:t>
            </a:r>
            <a:endParaRPr/>
          </a:p>
        </p:txBody>
      </p:sp>
      <p:sp>
        <p:nvSpPr>
          <p:cNvPr id="383" name="Google Shape;383;p50"/>
          <p:cNvSpPr txBox="1"/>
          <p:nvPr>
            <p:ph idx="1" type="body"/>
          </p:nvPr>
        </p:nvSpPr>
        <p:spPr>
          <a:xfrm>
            <a:off x="819150" y="1214925"/>
            <a:ext cx="40899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Some layers are partially unsupported, like green sides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Some are completely (marked with red arrows)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Low bed contact area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990000"/>
              </a:buClr>
              <a:buSzPts val="2000"/>
              <a:buChar char="●"/>
            </a:pPr>
            <a:r>
              <a:rPr lang="en" sz="2000">
                <a:solidFill>
                  <a:srgbClr val="990000"/>
                </a:solidFill>
              </a:rPr>
              <a:t>Don’t do this unless you really know what you are doing</a:t>
            </a:r>
            <a:endParaRPr sz="2000">
              <a:solidFill>
                <a:srgbClr val="990000"/>
              </a:solidFill>
            </a:endParaRPr>
          </a:p>
        </p:txBody>
      </p:sp>
      <p:pic>
        <p:nvPicPr>
          <p:cNvPr id="384" name="Google Shape;384;p50"/>
          <p:cNvPicPr preferRelativeResize="0"/>
          <p:nvPr/>
        </p:nvPicPr>
        <p:blipFill rotWithShape="1">
          <a:blip r:embed="rId3">
            <a:alphaModFix/>
          </a:blip>
          <a:srcRect b="0" l="5687" r="0" t="0"/>
          <a:stretch/>
        </p:blipFill>
        <p:spPr>
          <a:xfrm>
            <a:off x="4977100" y="1028125"/>
            <a:ext cx="3347749" cy="308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part orientation</a:t>
            </a:r>
            <a:endParaRPr/>
          </a:p>
        </p:txBody>
      </p:sp>
      <p:sp>
        <p:nvSpPr>
          <p:cNvPr id="390" name="Google Shape;390;p51"/>
          <p:cNvSpPr txBox="1"/>
          <p:nvPr>
            <p:ph idx="1" type="body"/>
          </p:nvPr>
        </p:nvSpPr>
        <p:spPr>
          <a:xfrm>
            <a:off x="819150" y="1214925"/>
            <a:ext cx="40899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Extremely poor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Many layers are completely unsupported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Miniscule bed contact area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990000"/>
              </a:buClr>
              <a:buSzPts val="2000"/>
              <a:buChar char="●"/>
            </a:pPr>
            <a:r>
              <a:rPr lang="en" sz="2000">
                <a:solidFill>
                  <a:srgbClr val="990000"/>
                </a:solidFill>
              </a:rPr>
              <a:t>Don’t do this. Just don’t.</a:t>
            </a:r>
            <a:endParaRPr sz="2000">
              <a:solidFill>
                <a:srgbClr val="990000"/>
              </a:solidFill>
            </a:endParaRPr>
          </a:p>
        </p:txBody>
      </p:sp>
      <p:pic>
        <p:nvPicPr>
          <p:cNvPr id="391" name="Google Shape;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050" y="1214925"/>
            <a:ext cx="3660955" cy="28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printer print?</a:t>
            </a:r>
            <a:endParaRPr/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1214925"/>
            <a:ext cx="42219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FDM - fused deposition modeling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Plastic is heated and pushed through a small orifice - nozzle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Nozzle block (printhead) can move in X, Y, Z directions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Molten plastic is deposited layer by layer to form solid object</a:t>
            </a:r>
            <a:endParaRPr sz="2000"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925" y="1214925"/>
            <a:ext cx="3283925" cy="32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you design absolutely needs “bad” parts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really want unsupported print lines </a:t>
            </a:r>
            <a:endParaRPr/>
          </a:p>
        </p:txBody>
      </p:sp>
      <p:sp>
        <p:nvSpPr>
          <p:cNvPr id="402" name="Google Shape;402;p53"/>
          <p:cNvSpPr txBox="1"/>
          <p:nvPr>
            <p:ph idx="1" type="body"/>
          </p:nvPr>
        </p:nvSpPr>
        <p:spPr>
          <a:xfrm>
            <a:off x="819150" y="1214925"/>
            <a:ext cx="40899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overhangs. The main idea is to go slower on partially unsupported lines to prevent sagging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might want to boost cooling as well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Here are fields that you can tune in Cura (experimental) </a:t>
            </a:r>
            <a:endParaRPr sz="2000">
              <a:solidFill>
                <a:srgbClr val="990000"/>
              </a:solidFill>
            </a:endParaRPr>
          </a:p>
        </p:txBody>
      </p:sp>
      <p:pic>
        <p:nvPicPr>
          <p:cNvPr id="403" name="Google Shape;403;p53"/>
          <p:cNvPicPr preferRelativeResize="0"/>
          <p:nvPr/>
        </p:nvPicPr>
        <p:blipFill rotWithShape="1">
          <a:blip r:embed="rId3">
            <a:alphaModFix/>
          </a:blip>
          <a:srcRect b="0" l="0" r="18619" t="0"/>
          <a:stretch/>
        </p:blipFill>
        <p:spPr>
          <a:xfrm>
            <a:off x="5437649" y="1056075"/>
            <a:ext cx="26819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638" y="2208675"/>
            <a:ext cx="2681913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sagging</a:t>
            </a:r>
            <a:endParaRPr/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825" y="1120600"/>
            <a:ext cx="5322345" cy="35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really want unsupported print lines </a:t>
            </a:r>
            <a:endParaRPr/>
          </a:p>
        </p:txBody>
      </p:sp>
      <p:sp>
        <p:nvSpPr>
          <p:cNvPr id="416" name="Google Shape;416;p55"/>
          <p:cNvSpPr txBox="1"/>
          <p:nvPr>
            <p:ph idx="1" type="body"/>
          </p:nvPr>
        </p:nvSpPr>
        <p:spPr>
          <a:xfrm>
            <a:off x="819150" y="1214925"/>
            <a:ext cx="37530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Use support. Support is a sacrificial  structure that allows you to print “in the air”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Supports have plethora of parameters, but you should look out for your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Support cooling settings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Top and bottom clearance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Support pattern </a:t>
            </a:r>
            <a:endParaRPr sz="2000">
              <a:solidFill>
                <a:srgbClr val="990000"/>
              </a:solidFill>
            </a:endParaRPr>
          </a:p>
        </p:txBody>
      </p:sp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375" y="1214925"/>
            <a:ext cx="3602392" cy="322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ain’t that bad</a:t>
            </a:r>
            <a:endParaRPr/>
          </a:p>
        </p:txBody>
      </p:sp>
      <p:pic>
        <p:nvPicPr>
          <p:cNvPr id="423" name="Google Shape;423;p56"/>
          <p:cNvPicPr preferRelativeResize="0"/>
          <p:nvPr/>
        </p:nvPicPr>
        <p:blipFill rotWithShape="1">
          <a:blip r:embed="rId3">
            <a:alphaModFix/>
          </a:blip>
          <a:srcRect b="0" l="11733" r="8768" t="0"/>
          <a:stretch/>
        </p:blipFill>
        <p:spPr>
          <a:xfrm>
            <a:off x="4250950" y="1331275"/>
            <a:ext cx="4220698" cy="29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really want unsupported print lines </a:t>
            </a:r>
            <a:endParaRPr/>
          </a:p>
        </p:txBody>
      </p:sp>
      <p:sp>
        <p:nvSpPr>
          <p:cNvPr id="429" name="Google Shape;429;p57"/>
          <p:cNvSpPr txBox="1"/>
          <p:nvPr>
            <p:ph idx="1" type="body"/>
          </p:nvPr>
        </p:nvSpPr>
        <p:spPr>
          <a:xfrm>
            <a:off x="819150" y="1214925"/>
            <a:ext cx="37530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bridges. Bridge is printed hanging in the air and is quickly solidified with part cooling fan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Default parameters from Cura usually work for short bridges (up to 2 cm) and machines with adequate cooling</a:t>
            </a:r>
            <a:endParaRPr sz="2000"/>
          </a:p>
        </p:txBody>
      </p:sp>
      <p:pic>
        <p:nvPicPr>
          <p:cNvPr id="430" name="Google Shape;4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50" y="1416150"/>
            <a:ext cx="3720575" cy="28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strong parts and layer adhesion</a:t>
            </a:r>
            <a:endParaRPr/>
          </a:p>
        </p:txBody>
      </p:sp>
      <p:sp>
        <p:nvSpPr>
          <p:cNvPr id="436" name="Google Shape;436;p58"/>
          <p:cNvSpPr txBox="1"/>
          <p:nvPr>
            <p:ph idx="1" type="body"/>
          </p:nvPr>
        </p:nvSpPr>
        <p:spPr>
          <a:xfrm>
            <a:off x="819150" y="1214925"/>
            <a:ext cx="76980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If you want to make your parts stronger and print faster you might 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Ramp up the temperature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Increase line width, i.e. 0.6 for 0.4 nozzle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Decrease cooling, but beware of supports and overhangs!</a:t>
            </a:r>
            <a:r>
              <a:rPr lang="en" sz="2000"/>
              <a:t>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Some plastics respond better to this technique than others.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More here: </a:t>
            </a:r>
            <a:r>
              <a:rPr lang="en" sz="1700"/>
              <a:t>https://www.youtube.com/watch?v=9YaJ0wSKKHA&amp;t=736s</a:t>
            </a:r>
            <a:endParaRPr sz="1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Stringing </a:t>
            </a:r>
            <a:endParaRPr/>
          </a:p>
        </p:txBody>
      </p:sp>
      <p:pic>
        <p:nvPicPr>
          <p:cNvPr id="442" name="Google Shape;4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125" y="1331275"/>
            <a:ext cx="5491748" cy="35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Under/over-extrusion </a:t>
            </a:r>
            <a:endParaRPr/>
          </a:p>
        </p:txBody>
      </p:sp>
      <p:pic>
        <p:nvPicPr>
          <p:cNvPr id="448" name="Google Shape;4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88" y="1331275"/>
            <a:ext cx="7470817" cy="350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Post-processing: Gluing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Printer parts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19150" y="1214925"/>
            <a:ext cx="42219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Printhead	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Chassis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Gantry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Stepper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Rails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Belts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Printbed / buildplate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Printbed screws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Filament spool/roll</a:t>
            </a:r>
            <a:endParaRPr sz="2000"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450" y="931300"/>
            <a:ext cx="3507426" cy="3507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7"/>
          <p:cNvCxnSpPr/>
          <p:nvPr/>
        </p:nvCxnSpPr>
        <p:spPr>
          <a:xfrm flipH="1" rot="10800000">
            <a:off x="2589725" y="1353425"/>
            <a:ext cx="3666000" cy="11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7"/>
          <p:cNvCxnSpPr/>
          <p:nvPr/>
        </p:nvCxnSpPr>
        <p:spPr>
          <a:xfrm flipH="1" rot="10800000">
            <a:off x="2280675" y="1652000"/>
            <a:ext cx="3080100" cy="14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7"/>
          <p:cNvCxnSpPr/>
          <p:nvPr/>
        </p:nvCxnSpPr>
        <p:spPr>
          <a:xfrm flipH="1" rot="10800000">
            <a:off x="2110150" y="1577375"/>
            <a:ext cx="4657200" cy="57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7"/>
          <p:cNvCxnSpPr/>
          <p:nvPr/>
        </p:nvCxnSpPr>
        <p:spPr>
          <a:xfrm flipH="1" rot="10800000">
            <a:off x="2270025" y="1545200"/>
            <a:ext cx="5424600" cy="90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7"/>
          <p:cNvCxnSpPr/>
          <p:nvPr/>
        </p:nvCxnSpPr>
        <p:spPr>
          <a:xfrm flipH="1" rot="10800000">
            <a:off x="1886350" y="2024800"/>
            <a:ext cx="4902300" cy="72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7"/>
          <p:cNvCxnSpPr/>
          <p:nvPr/>
        </p:nvCxnSpPr>
        <p:spPr>
          <a:xfrm flipH="1" rot="10800000">
            <a:off x="1907675" y="2025025"/>
            <a:ext cx="5744400" cy="106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7"/>
          <p:cNvCxnSpPr/>
          <p:nvPr/>
        </p:nvCxnSpPr>
        <p:spPr>
          <a:xfrm>
            <a:off x="3538250" y="3421000"/>
            <a:ext cx="2301900" cy="3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7"/>
          <p:cNvCxnSpPr/>
          <p:nvPr/>
        </p:nvCxnSpPr>
        <p:spPr>
          <a:xfrm flipH="1" rot="10800000">
            <a:off x="3026675" y="3687325"/>
            <a:ext cx="2973300" cy="3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7"/>
          <p:cNvCxnSpPr/>
          <p:nvPr/>
        </p:nvCxnSpPr>
        <p:spPr>
          <a:xfrm flipH="1" rot="10800000">
            <a:off x="3421000" y="3506325"/>
            <a:ext cx="4913100" cy="53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Gluing</a:t>
            </a:r>
            <a:endParaRPr/>
          </a:p>
        </p:txBody>
      </p:sp>
      <p:sp>
        <p:nvSpPr>
          <p:cNvPr id="459" name="Google Shape;459;p62"/>
          <p:cNvSpPr txBox="1"/>
          <p:nvPr>
            <p:ph idx="1" type="body"/>
          </p:nvPr>
        </p:nvSpPr>
        <p:spPr>
          <a:xfrm>
            <a:off x="819150" y="1214925"/>
            <a:ext cx="76980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85000"/>
              <a:buChar char="●"/>
            </a:pPr>
            <a:r>
              <a:rPr lang="en" sz="2000"/>
              <a:t>Dry-fit first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Maintain high contact surface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Glues suitable for 3D </a:t>
            </a:r>
            <a:r>
              <a:rPr lang="en" sz="2000"/>
              <a:t>printed </a:t>
            </a:r>
            <a:r>
              <a:rPr lang="en" sz="2000"/>
              <a:t>parts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CA (possibly with catalyst) 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Epoxy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Hot glue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PUR 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Glues not suitable for 3D printed parts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UHU Por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PVA glue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Dissolving glues (</a:t>
            </a:r>
            <a:r>
              <a:rPr lang="en" sz="2000"/>
              <a:t>Dichloromethane / Dichloroethane)</a:t>
            </a:r>
            <a:r>
              <a:rPr lang="en" sz="2000"/>
              <a:t> </a:t>
            </a:r>
            <a:endParaRPr sz="2000"/>
          </a:p>
        </p:txBody>
      </p:sp>
      <p:pic>
        <p:nvPicPr>
          <p:cNvPr id="460" name="Google Shape;4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243" y="644050"/>
            <a:ext cx="1615100" cy="15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450" y="893650"/>
            <a:ext cx="1304775" cy="23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Gluing: Flanges &amp; Dovetail joint</a:t>
            </a:r>
            <a:endParaRPr/>
          </a:p>
        </p:txBody>
      </p:sp>
      <p:pic>
        <p:nvPicPr>
          <p:cNvPr id="467" name="Google Shape;467;p63"/>
          <p:cNvPicPr preferRelativeResize="0"/>
          <p:nvPr/>
        </p:nvPicPr>
        <p:blipFill rotWithShape="1">
          <a:blip r:embed="rId3">
            <a:alphaModFix/>
          </a:blip>
          <a:srcRect b="0" l="0" r="0" t="12899"/>
          <a:stretch/>
        </p:blipFill>
        <p:spPr>
          <a:xfrm>
            <a:off x="5695675" y="1119475"/>
            <a:ext cx="2715075" cy="351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75" y="1889380"/>
            <a:ext cx="5134825" cy="238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Gluing: Flanges &amp; Dovetail joint</a:t>
            </a:r>
            <a:endParaRPr/>
          </a:p>
        </p:txBody>
      </p:sp>
      <p:pic>
        <p:nvPicPr>
          <p:cNvPr id="474" name="Google Shape;4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988" y="1188700"/>
            <a:ext cx="5514025" cy="350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Post-processing: Screwing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6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Screwing</a:t>
            </a:r>
            <a:endParaRPr/>
          </a:p>
        </p:txBody>
      </p:sp>
      <p:pic>
        <p:nvPicPr>
          <p:cNvPr id="485" name="Google Shape;4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275" y="818025"/>
            <a:ext cx="1989506" cy="35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25" y="1402326"/>
            <a:ext cx="5078051" cy="29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325" y="533050"/>
            <a:ext cx="5875351" cy="326407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7"/>
          <p:cNvSpPr txBox="1"/>
          <p:nvPr>
            <p:ph idx="1" type="body"/>
          </p:nvPr>
        </p:nvSpPr>
        <p:spPr>
          <a:xfrm>
            <a:off x="819150" y="3842500"/>
            <a:ext cx="7698000" cy="9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Taken from: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https://www.youtube.com/watch?v=iR6OBlSzp7I&amp;t=19s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Visit for more information and scientific tests</a:t>
            </a:r>
            <a:endParaRPr sz="2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8"/>
          <p:cNvSpPr txBox="1"/>
          <p:nvPr>
            <p:ph type="title"/>
          </p:nvPr>
        </p:nvSpPr>
        <p:spPr>
          <a:xfrm>
            <a:off x="1454549" y="1814175"/>
            <a:ext cx="62349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Post-processing: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Cutting Drilling Sanding Bathing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9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Abrasive machining</a:t>
            </a:r>
            <a:endParaRPr/>
          </a:p>
        </p:txBody>
      </p:sp>
      <p:sp>
        <p:nvSpPr>
          <p:cNvPr id="503" name="Google Shape;503;p69"/>
          <p:cNvSpPr txBox="1"/>
          <p:nvPr>
            <p:ph idx="1" type="body"/>
          </p:nvPr>
        </p:nvSpPr>
        <p:spPr>
          <a:xfrm>
            <a:off x="819150" y="1214925"/>
            <a:ext cx="7698000" cy="3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000"/>
              <a:t>Sanding should be avoided if possible for plastics like PLA and PETG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you really want to sand some part- avoid overheating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Cutting with cutoff discs for rotary tool is easier, even if plastic melts. You are just throwing more power to the problem and it </a:t>
            </a:r>
            <a:r>
              <a:rPr lang="en" sz="2000"/>
              <a:t>apparently</a:t>
            </a:r>
            <a:r>
              <a:rPr lang="en" sz="2000"/>
              <a:t> works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Beware! A disc can shatter if subjected to bending load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Hand tools like hacksaw will also work</a:t>
            </a:r>
            <a:endParaRPr sz="2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Abrasive machining</a:t>
            </a:r>
            <a:endParaRPr/>
          </a:p>
        </p:txBody>
      </p:sp>
      <p:pic>
        <p:nvPicPr>
          <p:cNvPr id="509" name="Google Shape;5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625" y="1146512"/>
            <a:ext cx="4664125" cy="26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0"/>
          <p:cNvPicPr preferRelativeResize="0"/>
          <p:nvPr/>
        </p:nvPicPr>
        <p:blipFill rotWithShape="1">
          <a:blip r:embed="rId4">
            <a:alphaModFix/>
          </a:blip>
          <a:srcRect b="15224" l="0" r="0" t="14972"/>
          <a:stretch/>
        </p:blipFill>
        <p:spPr>
          <a:xfrm>
            <a:off x="333925" y="2231375"/>
            <a:ext cx="3478300" cy="24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Drilling</a:t>
            </a:r>
            <a:endParaRPr/>
          </a:p>
        </p:txBody>
      </p:sp>
      <p:sp>
        <p:nvSpPr>
          <p:cNvPr id="516" name="Google Shape;516;p71"/>
          <p:cNvSpPr txBox="1"/>
          <p:nvPr>
            <p:ph idx="1" type="body"/>
          </p:nvPr>
        </p:nvSpPr>
        <p:spPr>
          <a:xfrm>
            <a:off x="819150" y="1214925"/>
            <a:ext cx="76980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is easy to drill 3D printed parts, but there are few caveats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Watch out for the wall thickness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a good, sharp drill bit, avoid overheating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Safety first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Printer parts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53967" r="0" t="0"/>
          <a:stretch/>
        </p:blipFill>
        <p:spPr>
          <a:xfrm>
            <a:off x="4572000" y="376675"/>
            <a:ext cx="4185651" cy="43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819150" y="1214925"/>
            <a:ext cx="36729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printhead consists of several parts which insure that the printer works as intended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Especially important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Heatbrake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Cooling</a:t>
            </a:r>
            <a:endParaRPr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2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Drilling</a:t>
            </a:r>
            <a:endParaRPr/>
          </a:p>
        </p:txBody>
      </p:sp>
      <p:sp>
        <p:nvSpPr>
          <p:cNvPr id="522" name="Google Shape;522;p72"/>
          <p:cNvSpPr txBox="1"/>
          <p:nvPr>
            <p:ph idx="1" type="body"/>
          </p:nvPr>
        </p:nvSpPr>
        <p:spPr>
          <a:xfrm>
            <a:off x="819150" y="1214925"/>
            <a:ext cx="76980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is easy to drill 3D printed parts, but there are few caveats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Watch out for the wall thickness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a good, sharp drill bit, avoid overheating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Safety first</a:t>
            </a:r>
            <a:endParaRPr sz="2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Bathing</a:t>
            </a:r>
            <a:endParaRPr/>
          </a:p>
        </p:txBody>
      </p:sp>
      <p:sp>
        <p:nvSpPr>
          <p:cNvPr id="528" name="Google Shape;528;p73"/>
          <p:cNvSpPr txBox="1"/>
          <p:nvPr>
            <p:ph idx="1" type="body"/>
          </p:nvPr>
        </p:nvSpPr>
        <p:spPr>
          <a:xfrm>
            <a:off x="819150" y="1214925"/>
            <a:ext cx="76980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Parts are exposed to vapour of a solvent that partially </a:t>
            </a:r>
            <a:r>
              <a:rPr lang="en" sz="2000"/>
              <a:t>dissolves</a:t>
            </a:r>
            <a:r>
              <a:rPr lang="en" sz="2000"/>
              <a:t> outer surface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Different plastics require different solvents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ABS: acetone, dichloromethane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PETG: dichloromethane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PLA: limonel, dichloromethane</a:t>
            </a:r>
            <a:endParaRPr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4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Bathing</a:t>
            </a:r>
            <a:endParaRPr/>
          </a:p>
        </p:txBody>
      </p:sp>
      <p:sp>
        <p:nvSpPr>
          <p:cNvPr id="534" name="Google Shape;534;p74"/>
          <p:cNvSpPr txBox="1"/>
          <p:nvPr>
            <p:ph idx="1" type="body"/>
          </p:nvPr>
        </p:nvSpPr>
        <p:spPr>
          <a:xfrm>
            <a:off x="819150" y="1214925"/>
            <a:ext cx="76980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Mainly good for decorative parts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Works best with ABS + acetone</a:t>
            </a:r>
            <a:endParaRPr sz="2000"/>
          </a:p>
        </p:txBody>
      </p:sp>
      <p:pic>
        <p:nvPicPr>
          <p:cNvPr id="535" name="Google Shape;535;p74"/>
          <p:cNvPicPr preferRelativeResize="0"/>
          <p:nvPr/>
        </p:nvPicPr>
        <p:blipFill rotWithShape="1">
          <a:blip r:embed="rId3">
            <a:alphaModFix/>
          </a:blip>
          <a:srcRect b="0" l="2398" r="48555" t="0"/>
          <a:stretch/>
        </p:blipFill>
        <p:spPr>
          <a:xfrm>
            <a:off x="6474100" y="488927"/>
            <a:ext cx="2043051" cy="2082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600" y="2338575"/>
            <a:ext cx="4257450" cy="23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4"/>
          <p:cNvPicPr preferRelativeResize="0"/>
          <p:nvPr/>
        </p:nvPicPr>
        <p:blipFill rotWithShape="1">
          <a:blip r:embed="rId3">
            <a:alphaModFix/>
          </a:blip>
          <a:srcRect b="0" l="50953" r="0" t="0"/>
          <a:stretch/>
        </p:blipFill>
        <p:spPr>
          <a:xfrm>
            <a:off x="6474100" y="2644650"/>
            <a:ext cx="2043051" cy="20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5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Bathing</a:t>
            </a:r>
            <a:endParaRPr/>
          </a:p>
        </p:txBody>
      </p:sp>
      <p:sp>
        <p:nvSpPr>
          <p:cNvPr id="543" name="Google Shape;543;p75"/>
          <p:cNvSpPr txBox="1"/>
          <p:nvPr>
            <p:ph idx="1" type="body"/>
          </p:nvPr>
        </p:nvSpPr>
        <p:spPr>
          <a:xfrm>
            <a:off x="819150" y="1214925"/>
            <a:ext cx="76980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Most solvents used for bathing are toxic and highly flammable</a:t>
            </a:r>
            <a:endParaRPr sz="2000"/>
          </a:p>
        </p:txBody>
      </p:sp>
      <p:pic>
        <p:nvPicPr>
          <p:cNvPr id="544" name="Google Shape;5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25" y="1715700"/>
            <a:ext cx="5446051" cy="272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6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Tasks: 3D printed joint</a:t>
            </a:r>
            <a:endParaRPr/>
          </a:p>
        </p:txBody>
      </p:sp>
      <p:sp>
        <p:nvSpPr>
          <p:cNvPr id="550" name="Google Shape;550;p76"/>
          <p:cNvSpPr txBox="1"/>
          <p:nvPr>
            <p:ph idx="1" type="body"/>
          </p:nvPr>
        </p:nvSpPr>
        <p:spPr>
          <a:xfrm>
            <a:off x="819150" y="1214925"/>
            <a:ext cx="34632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Let the 3D modeling commence!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Please scan this QR code and download part for your next tasks</a:t>
            </a:r>
            <a:endParaRPr sz="2000"/>
          </a:p>
        </p:txBody>
      </p:sp>
      <p:pic>
        <p:nvPicPr>
          <p:cNvPr id="551" name="Google Shape;55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425" y="1073100"/>
            <a:ext cx="3507426" cy="350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7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Tasks: 3D printed joint</a:t>
            </a:r>
            <a:endParaRPr/>
          </a:p>
        </p:txBody>
      </p:sp>
      <p:sp>
        <p:nvSpPr>
          <p:cNvPr id="557" name="Google Shape;557;p77"/>
          <p:cNvSpPr txBox="1"/>
          <p:nvPr>
            <p:ph idx="1" type="body"/>
          </p:nvPr>
        </p:nvSpPr>
        <p:spPr>
          <a:xfrm>
            <a:off x="819150" y="1214925"/>
            <a:ext cx="34632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Your task is to join two parts so that they can be printed and assembled. Please use</a:t>
            </a:r>
            <a:endParaRPr sz="2000"/>
          </a:p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Two types of screw joints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Two types of screwless joints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* </a:t>
            </a:r>
            <a:r>
              <a:rPr lang="en" sz="2000"/>
              <a:t>Take the load applied along the red line into account</a:t>
            </a:r>
            <a:endParaRPr sz="2000"/>
          </a:p>
        </p:txBody>
      </p:sp>
      <p:pic>
        <p:nvPicPr>
          <p:cNvPr id="558" name="Google Shape;5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750" y="1143300"/>
            <a:ext cx="4219593" cy="350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77"/>
          <p:cNvCxnSpPr/>
          <p:nvPr/>
        </p:nvCxnSpPr>
        <p:spPr>
          <a:xfrm>
            <a:off x="8055625" y="1709450"/>
            <a:ext cx="0" cy="1361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8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Tasks: 3D printed joint</a:t>
            </a:r>
            <a:endParaRPr/>
          </a:p>
        </p:txBody>
      </p:sp>
      <p:sp>
        <p:nvSpPr>
          <p:cNvPr id="565" name="Google Shape;565;p78"/>
          <p:cNvSpPr txBox="1"/>
          <p:nvPr>
            <p:ph idx="1" type="body"/>
          </p:nvPr>
        </p:nvSpPr>
        <p:spPr>
          <a:xfrm>
            <a:off x="819150" y="1214925"/>
            <a:ext cx="34632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What should you tweak if you want to load your part like this?</a:t>
            </a:r>
            <a:endParaRPr sz="2000"/>
          </a:p>
        </p:txBody>
      </p:sp>
      <p:pic>
        <p:nvPicPr>
          <p:cNvPr id="566" name="Google Shape;5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750" y="1143300"/>
            <a:ext cx="4219593" cy="350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p78"/>
          <p:cNvCxnSpPr/>
          <p:nvPr/>
        </p:nvCxnSpPr>
        <p:spPr>
          <a:xfrm>
            <a:off x="8237175" y="2617100"/>
            <a:ext cx="0" cy="1361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9"/>
          <p:cNvSpPr txBox="1"/>
          <p:nvPr>
            <p:ph idx="4294967295" type="title"/>
          </p:nvPr>
        </p:nvSpPr>
        <p:spPr>
          <a:xfrm>
            <a:off x="1454549" y="1405725"/>
            <a:ext cx="6234900" cy="1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it for today!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Emperor protects!</a:t>
            </a:r>
            <a:endParaRPr/>
          </a:p>
        </p:txBody>
      </p:sp>
      <p:pic>
        <p:nvPicPr>
          <p:cNvPr id="573" name="Google Shape;57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616" y="2730600"/>
            <a:ext cx="3812775" cy="16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0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want to join our lab?</a:t>
            </a:r>
            <a:endParaRPr/>
          </a:p>
        </p:txBody>
      </p:sp>
      <p:sp>
        <p:nvSpPr>
          <p:cNvPr id="579" name="Google Shape;579;p80"/>
          <p:cNvSpPr txBox="1"/>
          <p:nvPr>
            <p:ph idx="1" type="body"/>
          </p:nvPr>
        </p:nvSpPr>
        <p:spPr>
          <a:xfrm>
            <a:off x="819150" y="1214925"/>
            <a:ext cx="76980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Ever wanted to work on real robotics projects? 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Aerial</a:t>
            </a:r>
            <a:endParaRPr sz="20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Ground based</a:t>
            </a:r>
            <a:endParaRPr sz="6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Aquatic</a:t>
            </a:r>
            <a:endParaRPr sz="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Then you can consider joining our lab, please contact either me @ysukhorukov or my team-lead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@devittdv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Printer kinematics (X,Y,Z)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Bed-slinger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819150" y="1214925"/>
            <a:ext cx="3113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Printhead moves in X, Z axis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Bed moves in Y axis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075" y="492550"/>
            <a:ext cx="4182052" cy="418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893" y="2254050"/>
            <a:ext cx="1571401" cy="209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819150" y="37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Bed-slinger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819150" y="1214925"/>
            <a:ext cx="3827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Cheap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Simple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2738150" y="1214925"/>
            <a:ext cx="3199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Y-axis is slower than X-axis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Possible artifacts on high accelerations and/or tall parts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  </a:t>
            </a:r>
            <a:endParaRPr sz="2000"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820" y="1214925"/>
            <a:ext cx="2417848" cy="3223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